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85" r:id="rId2"/>
    <p:sldId id="294" r:id="rId3"/>
    <p:sldId id="286" r:id="rId4"/>
    <p:sldId id="287" r:id="rId5"/>
    <p:sldId id="288" r:id="rId6"/>
    <p:sldId id="284" r:id="rId7"/>
    <p:sldId id="271" r:id="rId8"/>
    <p:sldId id="289" r:id="rId9"/>
    <p:sldId id="290" r:id="rId10"/>
    <p:sldId id="270" r:id="rId11"/>
    <p:sldId id="273" r:id="rId12"/>
    <p:sldId id="272" r:id="rId13"/>
    <p:sldId id="275" r:id="rId14"/>
    <p:sldId id="278" r:id="rId15"/>
    <p:sldId id="291" r:id="rId16"/>
    <p:sldId id="292" r:id="rId17"/>
    <p:sldId id="279" r:id="rId18"/>
    <p:sldId id="280" r:id="rId19"/>
    <p:sldId id="281" r:id="rId20"/>
    <p:sldId id="282" r:id="rId21"/>
    <p:sldId id="283" r:id="rId22"/>
    <p:sldId id="293" r:id="rId23"/>
    <p:sldId id="277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1" autoAdjust="0"/>
    <p:restoredTop sz="94660"/>
  </p:normalViewPr>
  <p:slideViewPr>
    <p:cSldViewPr>
      <p:cViewPr varScale="1">
        <p:scale>
          <a:sx n="155" d="100"/>
          <a:sy n="155" d="100"/>
        </p:scale>
        <p:origin x="2016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FECF9-2D54-4F05-8AC6-B5D34ABB3EBE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F6051-2576-4498-B32C-B0F5E8C9B2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444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F6051-2576-4498-B32C-B0F5E8C9B2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79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56" name="矩形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464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126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028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135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任意多边形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任意多边形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任意多边形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任意多边形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任意多边形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任意多边形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任意多边形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任意多边形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任意多边形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5" name="任意多边形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任意多边形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任意多边形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123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104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26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727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74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21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直接连接符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grpSp>
        <p:nvGrpSpPr>
          <p:cNvPr id="14" name="组合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直接连接符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直接连接符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/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/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/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967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4E3C7BEF-212C-47AD-B5BE-0427A02A0702}" type="datetimeFigureOut">
              <a:rPr lang="zh-CN" altLang="en-US" smtClean="0">
                <a:solidFill>
                  <a:srgbClr val="D6ECFF"/>
                </a:solidFill>
              </a:rPr>
              <a:pPr/>
              <a:t>2020/3/23</a:t>
            </a:fld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zh-CN" altLang="en-US">
              <a:solidFill>
                <a:srgbClr val="D6ECFF"/>
              </a:solidFill>
            </a:endParaRPr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BA2DCD74-CAB5-487B-A90A-12123BE5573C}" type="slidenum">
              <a:rPr lang="zh-CN" altLang="en-US" smtClean="0">
                <a:solidFill>
                  <a:srgbClr val="D6ECFF"/>
                </a:solidFill>
              </a:rPr>
              <a:pPr/>
              <a:t>‹#›</a:t>
            </a:fld>
            <a:endParaRPr lang="zh-CN" altLang="en-US">
              <a:solidFill>
                <a:srgbClr val="D6E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6735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全球史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第九讲 文艺复兴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中国科学院大学</a:t>
            </a:r>
            <a:r>
              <a:rPr lang="en-US" altLang="zh-CN" dirty="0" smtClean="0"/>
              <a:t>2019-2020</a:t>
            </a:r>
            <a:r>
              <a:rPr lang="zh-CN" altLang="en-US" dirty="0" smtClean="0"/>
              <a:t>学年</a:t>
            </a:r>
            <a:endParaRPr lang="zh-CN" alt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65"/>
          <a:stretch/>
        </p:blipFill>
        <p:spPr bwMode="auto">
          <a:xfrm>
            <a:off x="3059832" y="45227"/>
            <a:ext cx="3189734" cy="3893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917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-202393"/>
            <a:ext cx="5377138" cy="7169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G:\绘画复制品尺寸\17（30x39）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4" y="-201168"/>
            <a:ext cx="5399532" cy="705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72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9" name="Picture 3" descr="F:\My Documents\下载\d54a4f6080d7ae470940d8d8a997ae4c(1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710" y="260648"/>
            <a:ext cx="9387840" cy="641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058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 descr="G:\绘画复制品尺寸\13(26x36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5"/>
            <a:ext cx="5017557" cy="686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7558" y="-2223"/>
            <a:ext cx="4063278" cy="6860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352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六、</a:t>
            </a:r>
            <a:r>
              <a:rPr lang="zh-CN" altLang="en-US" dirty="0"/>
              <a:t>艺术与科技的联盟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60" y="1556792"/>
            <a:ext cx="8208912" cy="511256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建筑、工程和雕塑</a:t>
            </a:r>
            <a:endParaRPr lang="en-US" altLang="zh-CN" dirty="0" smtClean="0"/>
          </a:p>
          <a:p>
            <a:pPr lvl="1"/>
            <a:r>
              <a:rPr lang="zh-CN" altLang="en-US" dirty="0"/>
              <a:t>力学与美学</a:t>
            </a:r>
            <a:r>
              <a:rPr lang="zh-CN" altLang="en-US" dirty="0" smtClean="0"/>
              <a:t>的结晶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布鲁内莱斯基</a:t>
            </a:r>
            <a:endParaRPr lang="en-US" altLang="zh-CN" dirty="0" smtClean="0"/>
          </a:p>
          <a:p>
            <a:pPr lvl="2"/>
            <a:r>
              <a:rPr lang="zh-CN" altLang="en-US" dirty="0"/>
              <a:t>“多才多艺的天才中的第一人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圣母百花大教堂穹顶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出身于金匠，精通技术，能亲手制作钟表</a:t>
            </a:r>
            <a:endParaRPr lang="en-US" altLang="zh-CN" dirty="0" smtClean="0"/>
          </a:p>
          <a:p>
            <a:r>
              <a:rPr lang="zh-CN" altLang="en-US" dirty="0" smtClean="0"/>
              <a:t>对</a:t>
            </a:r>
            <a:r>
              <a:rPr lang="zh-CN" altLang="en-US" dirty="0"/>
              <a:t>现实主义美感的追求</a:t>
            </a:r>
          </a:p>
          <a:p>
            <a:pPr lvl="1"/>
            <a:r>
              <a:rPr lang="zh-CN" altLang="en-US" dirty="0" smtClean="0"/>
              <a:t>布鲁内莱斯基，佛罗伦萨大教堂</a:t>
            </a:r>
            <a:r>
              <a:rPr lang="zh-CN" altLang="en-US" dirty="0"/>
              <a:t>洗礼堂前实验</a:t>
            </a:r>
          </a:p>
          <a:p>
            <a:pPr lvl="1"/>
            <a:r>
              <a:rPr lang="zh-CN" altLang="en-US" dirty="0"/>
              <a:t>阴影、透视与投影的使用：</a:t>
            </a:r>
            <a:r>
              <a:rPr lang="zh-CN" altLang="en-US" dirty="0" smtClean="0"/>
              <a:t>布鲁内莱斯基、马萨乔</a:t>
            </a:r>
            <a:endParaRPr lang="zh-CN" altLang="en-US" dirty="0"/>
          </a:p>
          <a:p>
            <a:pPr lvl="1"/>
            <a:r>
              <a:rPr lang="zh-CN" altLang="en-US" dirty="0"/>
              <a:t>人体写生和解剖</a:t>
            </a:r>
          </a:p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241" y="0"/>
            <a:ext cx="3019317" cy="270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217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783560"/>
            <a:ext cx="3081536" cy="4572000"/>
          </a:xfrm>
        </p:spPr>
        <p:txBody>
          <a:bodyPr/>
          <a:lstStyle/>
          <a:p>
            <a:r>
              <a:rPr lang="fr-FR" altLang="zh-CN" dirty="0"/>
              <a:t>Carlo </a:t>
            </a:r>
            <a:r>
              <a:rPr lang="fr-FR" altLang="zh-CN" dirty="0" smtClean="0"/>
              <a:t>Crivelli</a:t>
            </a:r>
            <a:br>
              <a:rPr lang="fr-FR" altLang="zh-CN" dirty="0" smtClean="0"/>
            </a:br>
            <a:r>
              <a:rPr lang="en-US" altLang="zh-CN" dirty="0"/>
              <a:t>(1430</a:t>
            </a:r>
            <a:r>
              <a:rPr lang="en-US" altLang="zh-CN" dirty="0" smtClean="0"/>
              <a:t>?-1495)</a:t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i="1" dirty="0"/>
              <a:t>Annunciation</a:t>
            </a:r>
            <a:endParaRPr lang="fr-FR" altLang="zh-CN" i="1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0"/>
            <a:ext cx="506146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019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七、</a:t>
            </a:r>
            <a:r>
              <a:rPr lang="zh-CN" altLang="en-US" dirty="0"/>
              <a:t>达</a:t>
            </a:r>
            <a:r>
              <a:rPr lang="en-US" altLang="zh-CN" dirty="0"/>
              <a:t>·</a:t>
            </a:r>
            <a:r>
              <a:rPr lang="zh-CN" altLang="en-US" dirty="0"/>
              <a:t>芬奇的</a:t>
            </a:r>
            <a:r>
              <a:rPr lang="zh-CN" altLang="en-US" dirty="0" smtClean="0"/>
              <a:t>成就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师从韦罗基奥</a:t>
            </a:r>
            <a:endParaRPr lang="en-US" altLang="zh-CN" dirty="0"/>
          </a:p>
          <a:p>
            <a:r>
              <a:rPr lang="zh-CN" altLang="en-US" dirty="0"/>
              <a:t>多才多艺的的工程师</a:t>
            </a:r>
            <a:endParaRPr lang="en-US" altLang="zh-CN" dirty="0"/>
          </a:p>
          <a:p>
            <a:pPr lvl="1"/>
            <a:r>
              <a:rPr lang="zh-CN" altLang="en-US" dirty="0"/>
              <a:t>建筑、水利设施、机械、武器、雕像</a:t>
            </a:r>
            <a:endParaRPr lang="en-US" altLang="zh-CN" dirty="0"/>
          </a:p>
          <a:p>
            <a:r>
              <a:rPr lang="zh-CN" altLang="en-US" dirty="0"/>
              <a:t>对经验方法的重视</a:t>
            </a:r>
            <a:endParaRPr lang="en-US" altLang="zh-CN" dirty="0"/>
          </a:p>
          <a:p>
            <a:r>
              <a:rPr lang="zh-CN" altLang="en-US" dirty="0"/>
              <a:t>物理</a:t>
            </a:r>
            <a:endParaRPr lang="en-US" altLang="zh-CN" dirty="0"/>
          </a:p>
          <a:p>
            <a:pPr lvl="1"/>
            <a:r>
              <a:rPr lang="zh-CN" altLang="en-US" dirty="0"/>
              <a:t>光学：对透视和投影的研究、面镜的研究、颜色</a:t>
            </a:r>
            <a:endParaRPr lang="en-US" altLang="zh-CN" dirty="0"/>
          </a:p>
          <a:p>
            <a:pPr lvl="1"/>
            <a:r>
              <a:rPr lang="zh-CN" altLang="en-US" dirty="0"/>
              <a:t>对运动本质的思考；重力、摩擦力、惯性、杠杆</a:t>
            </a:r>
            <a:endParaRPr lang="en-US" altLang="zh-CN" dirty="0"/>
          </a:p>
          <a:p>
            <a:pPr lvl="1"/>
            <a:r>
              <a:rPr lang="zh-CN" altLang="en-US" dirty="0"/>
              <a:t>对水的研究：流体力学；水利工作；连通器</a:t>
            </a:r>
            <a:endParaRPr lang="en-US" altLang="zh-CN" dirty="0"/>
          </a:p>
          <a:p>
            <a:pPr lvl="1"/>
            <a:r>
              <a:rPr lang="zh-CN" altLang="en-US" dirty="0"/>
              <a:t>鸟翼形状的研究</a:t>
            </a:r>
            <a:r>
              <a:rPr lang="en-US" altLang="zh-CN" dirty="0"/>
              <a:t>——</a:t>
            </a:r>
            <a:r>
              <a:rPr lang="zh-CN" altLang="en-US" dirty="0"/>
              <a:t>飞行器设计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2141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七、</a:t>
            </a:r>
            <a:r>
              <a:rPr lang="zh-CN" altLang="en-US" dirty="0"/>
              <a:t>达</a:t>
            </a:r>
            <a:r>
              <a:rPr lang="en-US" altLang="zh-CN" dirty="0"/>
              <a:t>·</a:t>
            </a:r>
            <a:r>
              <a:rPr lang="zh-CN" altLang="en-US" dirty="0"/>
              <a:t>芬奇的成就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数学</a:t>
            </a:r>
            <a:endParaRPr lang="en-US" altLang="zh-CN" dirty="0"/>
          </a:p>
          <a:p>
            <a:pPr lvl="1"/>
            <a:r>
              <a:rPr lang="zh-CN" altLang="en-US" dirty="0"/>
              <a:t>几何学；</a:t>
            </a:r>
            <a:r>
              <a:rPr lang="en-US" altLang="zh-CN" dirty="0"/>
              <a:t>《</a:t>
            </a:r>
            <a:r>
              <a:rPr lang="zh-CN" altLang="en-US" dirty="0"/>
              <a:t>神圣比例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从未尝试用数学描述他关于运动等问题的思考</a:t>
            </a:r>
            <a:endParaRPr lang="en-US" altLang="zh-CN" dirty="0"/>
          </a:p>
          <a:p>
            <a:pPr lvl="1"/>
            <a:r>
              <a:rPr lang="zh-CN" altLang="en-US" dirty="0"/>
              <a:t>“数学始终是列奥纳多未能充分驾驭的领域之一”</a:t>
            </a:r>
            <a:r>
              <a:rPr lang="en-US" altLang="zh-CN" dirty="0"/>
              <a:t>——</a:t>
            </a:r>
            <a:r>
              <a:rPr lang="zh-CN" altLang="en-US" dirty="0"/>
              <a:t>怀特</a:t>
            </a:r>
            <a:endParaRPr lang="en-US" altLang="zh-CN" dirty="0"/>
          </a:p>
          <a:p>
            <a:r>
              <a:rPr lang="zh-CN" altLang="en-US" dirty="0"/>
              <a:t>反对炼金术和星相学</a:t>
            </a:r>
            <a:endParaRPr lang="en-US" altLang="zh-CN" dirty="0"/>
          </a:p>
          <a:p>
            <a:r>
              <a:rPr lang="zh-CN" altLang="en-US" dirty="0"/>
              <a:t>意大利工程师传统的集大成者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018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32"/>
            <a:ext cx="9144000" cy="6561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397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 descr="http://www.169369.com/data/attachment/portal/201504/29/171026o1pylsvqg7tz9ryq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345" y="87725"/>
            <a:ext cx="4143375" cy="677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8103" y="0"/>
            <a:ext cx="4319061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123</a:t>
            </a:r>
            <a:endParaRPr lang="zh-CN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03" y="85468"/>
            <a:ext cx="4319061" cy="6770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637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 descr="三博士来朝 意大利 达芬奇 意大利，佛罗伦斯，乌菲兹美术馆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0"/>
            <a:ext cx="7228152" cy="685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253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一、文艺复兴的本质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783560"/>
            <a:ext cx="8208912" cy="4572000"/>
          </a:xfrm>
        </p:spPr>
        <p:txBody>
          <a:bodyPr>
            <a:normAutofit fontScale="92500"/>
          </a:bodyPr>
          <a:lstStyle/>
          <a:p>
            <a:r>
              <a:rPr lang="zh-CN" altLang="en-US" dirty="0" smtClean="0"/>
              <a:t>人文主义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人的价值的发现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平等社会的基</a:t>
            </a:r>
            <a:r>
              <a:rPr lang="zh-CN" altLang="en-US" dirty="0"/>
              <a:t>础</a:t>
            </a:r>
            <a:endParaRPr lang="en-US" altLang="zh-CN" dirty="0" smtClean="0"/>
          </a:p>
          <a:p>
            <a:r>
              <a:rPr lang="zh-CN" altLang="en-US" dirty="0" smtClean="0"/>
              <a:t>平民阶层的崛起与自我价值认同的觉醒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经济力量的崛起与经济</a:t>
            </a:r>
            <a:r>
              <a:rPr lang="en-US" altLang="zh-CN" dirty="0" smtClean="0"/>
              <a:t>-</a:t>
            </a:r>
            <a:r>
              <a:rPr lang="zh-CN" altLang="en-US" dirty="0" smtClean="0"/>
              <a:t>政治利益诉求</a:t>
            </a:r>
            <a:endParaRPr lang="en-US" altLang="zh-CN" dirty="0" smtClean="0"/>
          </a:p>
          <a:p>
            <a:pPr lvl="2"/>
            <a:r>
              <a:rPr lang="zh-CN" altLang="en-US" dirty="0"/>
              <a:t>市民</a:t>
            </a:r>
            <a:r>
              <a:rPr lang="en-US" altLang="zh-CN" dirty="0"/>
              <a:t>/</a:t>
            </a:r>
            <a:r>
              <a:rPr lang="zh-CN" altLang="en-US" dirty="0"/>
              <a:t>商人势力在教会</a:t>
            </a:r>
            <a:r>
              <a:rPr lang="en-US" altLang="zh-CN" dirty="0"/>
              <a:t>-</a:t>
            </a:r>
            <a:r>
              <a:rPr lang="zh-CN" altLang="en-US" dirty="0"/>
              <a:t>封建主二元博弈格局中的异军突起</a:t>
            </a:r>
            <a:endParaRPr lang="en-US" altLang="zh-CN" dirty="0"/>
          </a:p>
          <a:p>
            <a:pPr lvl="2"/>
            <a:r>
              <a:rPr lang="zh-CN" altLang="en-US" dirty="0" smtClean="0"/>
              <a:t>意大利城邦政体的变革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自由城市、共和国的崛起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世俗主义、享乐主义、对</a:t>
            </a:r>
            <a:r>
              <a:rPr lang="zh-CN" altLang="en-US" dirty="0"/>
              <a:t>美的追求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艺术与文艺的繁荣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思想多元化的温床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异教传统、基督教异端、巫术、神秘主义的纷起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9902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 descr="地形鸟瞰图 达芬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" y="332656"/>
            <a:ext cx="9142864" cy="621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33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058" y="116632"/>
            <a:ext cx="4733925" cy="655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192" y="116632"/>
            <a:ext cx="4600575" cy="6539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200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八、文艺复兴时代的其他成就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484784"/>
            <a:ext cx="7772400" cy="5184576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文学：现代文学的起源</a:t>
            </a:r>
            <a:endParaRPr lang="en-US" altLang="zh-CN" dirty="0"/>
          </a:p>
          <a:p>
            <a:pPr lvl="1"/>
            <a:r>
              <a:rPr lang="zh-CN" altLang="en-US" dirty="0"/>
              <a:t>莎士比亚、塞万提斯、拉伯雷</a:t>
            </a:r>
            <a:endParaRPr lang="en-US" altLang="zh-CN" dirty="0"/>
          </a:p>
          <a:p>
            <a:r>
              <a:rPr lang="zh-CN" altLang="en-US" dirty="0"/>
              <a:t>哲学</a:t>
            </a:r>
            <a:endParaRPr lang="en-US" altLang="zh-CN" dirty="0"/>
          </a:p>
          <a:p>
            <a:pPr lvl="1"/>
            <a:r>
              <a:rPr lang="zh-CN" altLang="en-US" dirty="0"/>
              <a:t>新亚里士多德主义（布鲁尼）</a:t>
            </a:r>
            <a:endParaRPr lang="en-US" altLang="zh-CN" dirty="0"/>
          </a:p>
          <a:p>
            <a:pPr lvl="2"/>
            <a:r>
              <a:rPr lang="zh-CN" altLang="en-US" dirty="0"/>
              <a:t>重译亚里士多德；奉亚氏为人文主义先驱；亚氏自然哲学著作的流传</a:t>
            </a:r>
            <a:endParaRPr lang="en-US" altLang="zh-CN" dirty="0"/>
          </a:p>
          <a:p>
            <a:pPr lvl="1"/>
            <a:r>
              <a:rPr lang="zh-CN" altLang="en-US" dirty="0"/>
              <a:t>柏拉图主义的复兴</a:t>
            </a:r>
            <a:endParaRPr lang="en-US" altLang="zh-CN" dirty="0"/>
          </a:p>
          <a:p>
            <a:pPr lvl="2"/>
            <a:r>
              <a:rPr lang="zh-CN" altLang="en-US" dirty="0"/>
              <a:t>用柏拉图学说取代作为经院哲学基石的亚里士多德主义（彼得拉克）；复兴异教的图谋（普列托）；反双重真理论；神秘主义（帕拉采尔苏斯）</a:t>
            </a:r>
            <a:endParaRPr lang="en-US" altLang="zh-CN" dirty="0"/>
          </a:p>
          <a:p>
            <a:r>
              <a:rPr lang="zh-CN" altLang="en-US" dirty="0"/>
              <a:t>政治</a:t>
            </a:r>
            <a:endParaRPr lang="en-US" altLang="zh-CN" dirty="0"/>
          </a:p>
          <a:p>
            <a:pPr lvl="1"/>
            <a:r>
              <a:rPr lang="zh-CN" altLang="en-US" dirty="0"/>
              <a:t>马基雅维利；托马斯</a:t>
            </a:r>
            <a:r>
              <a:rPr lang="en-US" altLang="zh-CN" dirty="0"/>
              <a:t>·</a:t>
            </a:r>
            <a:r>
              <a:rPr lang="zh-CN" altLang="en-US" dirty="0"/>
              <a:t>莫尔</a:t>
            </a:r>
            <a:endParaRPr lang="en-US" altLang="zh-CN" dirty="0"/>
          </a:p>
          <a:p>
            <a:r>
              <a:rPr lang="zh-CN" altLang="en-US" dirty="0"/>
              <a:t>神秘主义、巫术、炼金术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9694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九、</a:t>
            </a:r>
            <a:r>
              <a:rPr lang="zh-CN" altLang="en-US" dirty="0"/>
              <a:t>文艺复兴的落幕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906072" cy="4896544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意大利战争（</a:t>
            </a:r>
            <a:r>
              <a:rPr lang="en-US" altLang="zh-CN" dirty="0" smtClean="0"/>
              <a:t>1494-1559</a:t>
            </a:r>
            <a:r>
              <a:rPr lang="zh-CN" altLang="en-US" dirty="0" smtClean="0"/>
              <a:t>）的破坏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经济破坏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各城邦政体转向受国外势力操纵的君主专制</a:t>
            </a:r>
            <a:endParaRPr lang="en-US" altLang="zh-CN" dirty="0" smtClean="0"/>
          </a:p>
          <a:p>
            <a:r>
              <a:rPr lang="zh-CN" altLang="en-US" dirty="0" smtClean="0"/>
              <a:t>教会态度的转变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宗教改革压力（</a:t>
            </a:r>
            <a:r>
              <a:rPr lang="en-US" altLang="zh-CN" dirty="0" smtClean="0"/>
              <a:t>1517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世俗势力上升带来的压力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学术思想解放和繁荣带来的压力</a:t>
            </a:r>
            <a:endParaRPr lang="en-US" altLang="zh-CN" dirty="0"/>
          </a:p>
          <a:p>
            <a:r>
              <a:rPr lang="zh-CN" altLang="en-US" dirty="0" smtClean="0"/>
              <a:t>文艺复兴本身的进步性已跟不上时代的进步</a:t>
            </a:r>
            <a:endParaRPr lang="en-US" altLang="zh-CN" dirty="0" smtClean="0"/>
          </a:p>
          <a:p>
            <a:r>
              <a:rPr lang="zh-CN" altLang="en-US" dirty="0" smtClean="0"/>
              <a:t>文艺复兴精神已广泛渗透至欧洲社会中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449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二、文艺复兴的背景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十二世纪以来的</a:t>
            </a:r>
            <a:r>
              <a:rPr lang="zh-CN" altLang="en-US" dirty="0"/>
              <a:t>思想</a:t>
            </a:r>
            <a:r>
              <a:rPr lang="zh-CN" altLang="en-US" dirty="0" smtClean="0"/>
              <a:t>解放潮流</a:t>
            </a:r>
            <a:endParaRPr lang="en-US" altLang="zh-CN" dirty="0"/>
          </a:p>
          <a:p>
            <a:r>
              <a:rPr lang="zh-CN" altLang="en-US" dirty="0"/>
              <a:t>民族主义</a:t>
            </a:r>
            <a:endParaRPr lang="en-US" altLang="zh-CN" dirty="0"/>
          </a:p>
          <a:p>
            <a:pPr lvl="1"/>
            <a:r>
              <a:rPr lang="zh-CN" altLang="en-US" dirty="0" smtClean="0"/>
              <a:t>自</a:t>
            </a:r>
            <a:r>
              <a:rPr lang="en-US" altLang="zh-CN" dirty="0"/>
              <a:t>1305</a:t>
            </a:r>
            <a:r>
              <a:rPr lang="zh-CN" altLang="en-US" dirty="0" smtClean="0"/>
              <a:t>年起，法国人把持公教教会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恢复</a:t>
            </a:r>
            <a:r>
              <a:rPr lang="zh-CN" altLang="en-US" dirty="0"/>
              <a:t>古罗马荣光的呼声</a:t>
            </a:r>
            <a:endParaRPr lang="en-US" altLang="zh-CN" dirty="0"/>
          </a:p>
          <a:p>
            <a:r>
              <a:rPr lang="zh-CN" altLang="en-US" dirty="0"/>
              <a:t>地中海商业城邦的</a:t>
            </a:r>
            <a:r>
              <a:rPr lang="zh-CN" altLang="en-US" dirty="0" smtClean="0"/>
              <a:t>繁荣；商人</a:t>
            </a:r>
            <a:r>
              <a:rPr lang="zh-CN" altLang="en-US" dirty="0"/>
              <a:t>和市民阶层的兴起</a:t>
            </a:r>
            <a:endParaRPr lang="en-US" altLang="zh-CN" dirty="0"/>
          </a:p>
          <a:p>
            <a:r>
              <a:rPr lang="zh-CN" altLang="en-US" dirty="0"/>
              <a:t>古希腊、罗马遗产的重新发现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0168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</a:t>
            </a:r>
            <a:r>
              <a:rPr lang="zh-CN" altLang="en-US" dirty="0" smtClean="0"/>
              <a:t>、</a:t>
            </a:r>
            <a:r>
              <a:rPr lang="zh-CN" altLang="en-US" dirty="0"/>
              <a:t>文艺复兴的背景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2269" y="1628800"/>
            <a:ext cx="7772400" cy="4885800"/>
          </a:xfrm>
        </p:spPr>
        <p:txBody>
          <a:bodyPr>
            <a:normAutofit/>
          </a:bodyPr>
          <a:lstStyle/>
          <a:p>
            <a:r>
              <a:rPr lang="zh-CN" altLang="en-US" dirty="0"/>
              <a:t>大瘟疫（</a:t>
            </a:r>
            <a:r>
              <a:rPr lang="en-US" altLang="zh-CN" dirty="0"/>
              <a:t>1348</a:t>
            </a:r>
            <a:r>
              <a:rPr lang="zh-CN" altLang="en-US" dirty="0"/>
              <a:t>年</a:t>
            </a:r>
            <a:r>
              <a:rPr lang="en-US" altLang="zh-CN" dirty="0"/>
              <a:t>-1350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1"/>
            <a:r>
              <a:rPr lang="zh-CN" altLang="en-US" dirty="0"/>
              <a:t>宗教祛魅</a:t>
            </a:r>
            <a:endParaRPr lang="en-US" altLang="zh-CN" dirty="0"/>
          </a:p>
          <a:p>
            <a:pPr lvl="2"/>
            <a:r>
              <a:rPr lang="zh-CN" altLang="en-US" dirty="0"/>
              <a:t>教会的束手无策与权威</a:t>
            </a:r>
            <a:r>
              <a:rPr lang="zh-CN" altLang="en-US" dirty="0" smtClean="0"/>
              <a:t>沦丧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身份</a:t>
            </a:r>
            <a:r>
              <a:rPr lang="zh-CN" altLang="en-US" dirty="0"/>
              <a:t>、等级与信仰在死亡面前</a:t>
            </a:r>
            <a:r>
              <a:rPr lang="zh-CN" altLang="en-US" dirty="0" smtClean="0"/>
              <a:t>平等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对</a:t>
            </a:r>
            <a:r>
              <a:rPr lang="zh-CN" altLang="en-US" dirty="0"/>
              <a:t>疾病的理性解释与医学的发展</a:t>
            </a:r>
            <a:endParaRPr lang="en-US" altLang="zh-CN" dirty="0"/>
          </a:p>
          <a:p>
            <a:pPr lvl="1"/>
            <a:r>
              <a:rPr lang="zh-CN" altLang="en-US" dirty="0"/>
              <a:t>人文主义</a:t>
            </a:r>
            <a:endParaRPr lang="en-US" altLang="zh-CN" dirty="0"/>
          </a:p>
          <a:p>
            <a:pPr lvl="2"/>
            <a:r>
              <a:rPr lang="zh-CN" altLang="en-US" dirty="0"/>
              <a:t>增强幸存者对生命的珍视、对现世的关注</a:t>
            </a:r>
            <a:endParaRPr lang="en-US" altLang="zh-CN" dirty="0"/>
          </a:p>
          <a:p>
            <a:pPr lvl="1"/>
            <a:r>
              <a:rPr lang="zh-CN" altLang="en-US" dirty="0"/>
              <a:t>劳动力短缺</a:t>
            </a:r>
            <a:endParaRPr lang="en-US" altLang="zh-CN" dirty="0"/>
          </a:p>
          <a:p>
            <a:pPr lvl="2"/>
            <a:r>
              <a:rPr lang="zh-CN" altLang="en-US" dirty="0"/>
              <a:t>劳动力价格上涨；雇佣制</a:t>
            </a:r>
            <a:r>
              <a:rPr lang="zh-CN" altLang="en-US" dirty="0" smtClean="0"/>
              <a:t>发展</a:t>
            </a:r>
            <a:endParaRPr lang="en-US" altLang="zh-CN" dirty="0"/>
          </a:p>
          <a:p>
            <a:pPr lvl="2"/>
            <a:r>
              <a:rPr lang="zh-CN" altLang="en-US" dirty="0"/>
              <a:t>增强机械技术研究以节省人力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1165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三、文艺复兴的特征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772400" cy="4813792"/>
          </a:xfrm>
        </p:spPr>
        <p:txBody>
          <a:bodyPr>
            <a:normAutofit fontScale="92500"/>
          </a:bodyPr>
          <a:lstStyle/>
          <a:p>
            <a:r>
              <a:rPr lang="zh-CN" altLang="en-US" dirty="0" smtClean="0"/>
              <a:t>世俗性</a:t>
            </a:r>
            <a:r>
              <a:rPr lang="zh-CN" altLang="en-US" dirty="0"/>
              <a:t>、普遍性和浸润性（相对于集中</a:t>
            </a:r>
            <a:r>
              <a:rPr lang="zh-CN" altLang="en-US" dirty="0" smtClean="0"/>
              <a:t>于知识界</a:t>
            </a:r>
            <a:r>
              <a:rPr lang="zh-CN" altLang="en-US" dirty="0"/>
              <a:t>的宗教改革和远离欧洲本土的大航海）</a:t>
            </a:r>
            <a:endParaRPr lang="en-US" altLang="zh-CN" dirty="0"/>
          </a:p>
          <a:p>
            <a:r>
              <a:rPr lang="zh-CN" altLang="en-US" dirty="0"/>
              <a:t>人文主义</a:t>
            </a:r>
            <a:endParaRPr lang="en-US" altLang="zh-CN" dirty="0"/>
          </a:p>
          <a:p>
            <a:pPr lvl="1"/>
            <a:r>
              <a:rPr lang="zh-CN" altLang="en-US" dirty="0" smtClean="0"/>
              <a:t>题材</a:t>
            </a:r>
            <a:r>
              <a:rPr lang="zh-CN" altLang="en-US" dirty="0"/>
              <a:t>变化：刻画人的形象、描写人的感情和故事</a:t>
            </a:r>
            <a:endParaRPr lang="en-US" altLang="zh-CN" dirty="0"/>
          </a:p>
          <a:p>
            <a:pPr lvl="1"/>
            <a:r>
              <a:rPr lang="zh-CN" altLang="en-US" dirty="0"/>
              <a:t>圣像的人格化</a:t>
            </a:r>
            <a:endParaRPr lang="en-US" altLang="zh-CN" dirty="0"/>
          </a:p>
          <a:p>
            <a:r>
              <a:rPr lang="zh-CN" altLang="en-US" dirty="0"/>
              <a:t>现实主义</a:t>
            </a:r>
            <a:endParaRPr lang="en-US" altLang="zh-CN" dirty="0"/>
          </a:p>
          <a:p>
            <a:pPr lvl="1"/>
            <a:r>
              <a:rPr lang="zh-CN" altLang="en-US" dirty="0"/>
              <a:t>对希腊、罗马艺术的</a:t>
            </a:r>
            <a:r>
              <a:rPr lang="zh-CN" altLang="en-US" dirty="0" smtClean="0"/>
              <a:t>借鉴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世俗化</a:t>
            </a:r>
            <a:r>
              <a:rPr lang="zh-CN" altLang="en-US" dirty="0"/>
              <a:t>社会的审美</a:t>
            </a:r>
            <a:r>
              <a:rPr lang="zh-CN" altLang="en-US" dirty="0" smtClean="0"/>
              <a:t>需求</a:t>
            </a:r>
            <a:endParaRPr lang="en-US" altLang="zh-CN" dirty="0" smtClean="0"/>
          </a:p>
          <a:p>
            <a:pPr lvl="1"/>
            <a:r>
              <a:rPr lang="zh-CN" altLang="en-US" dirty="0"/>
              <a:t>对现世生活的关注</a:t>
            </a:r>
            <a:endParaRPr lang="en-US" altLang="zh-CN" dirty="0"/>
          </a:p>
          <a:p>
            <a:pPr lvl="1"/>
            <a:r>
              <a:rPr lang="zh-CN" altLang="en-US" dirty="0" smtClean="0"/>
              <a:t>光学</a:t>
            </a:r>
            <a:r>
              <a:rPr lang="zh-CN" altLang="en-US" dirty="0"/>
              <a:t>与透视法的</a:t>
            </a:r>
            <a:r>
              <a:rPr lang="zh-CN" altLang="en-US" dirty="0" smtClean="0"/>
              <a:t>发展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170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80528" y="685800"/>
            <a:ext cx="6191250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0"/>
            <a:ext cx="33528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864957" y="5873121"/>
            <a:ext cx="335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/>
              <a:t>980</a:t>
            </a:r>
            <a:r>
              <a:rPr lang="zh-CN" altLang="en-US" sz="2000" b="1" dirty="0" smtClean="0"/>
              <a:t>年，高</a:t>
            </a:r>
            <a:r>
              <a:rPr lang="en-US" altLang="zh-CN" sz="2000" b="1" dirty="0" smtClean="0"/>
              <a:t>71cm</a:t>
            </a:r>
            <a:r>
              <a:rPr lang="zh-CN" altLang="en-US" sz="2000" b="1" dirty="0" smtClean="0"/>
              <a:t>，木</a:t>
            </a:r>
            <a:r>
              <a:rPr lang="zh-CN" altLang="en-US" sz="2000" b="1" dirty="0"/>
              <a:t>、</a:t>
            </a:r>
            <a:r>
              <a:rPr lang="zh-CN" altLang="en-US" sz="2000" b="1" dirty="0" smtClean="0"/>
              <a:t>金箔，德国埃塞大教堂，雕像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5157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Picture 7" descr="http://www.wga.hu/art/b/berlingh/mad_cru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424" y="548680"/>
            <a:ext cx="5429250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1081"/>
            <a:ext cx="3944937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3"/>
          <p:cNvSpPr txBox="1"/>
          <p:nvPr/>
        </p:nvSpPr>
        <p:spPr>
          <a:xfrm>
            <a:off x="4200785" y="5176958"/>
            <a:ext cx="475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/>
              <a:t>1260-1270</a:t>
            </a:r>
            <a:r>
              <a:rPr lang="zh-CN" altLang="en-US" sz="2000" b="1" dirty="0" smtClean="0"/>
              <a:t>年</a:t>
            </a:r>
            <a:r>
              <a:rPr lang="zh-CN" altLang="en-US" sz="2000" b="1" dirty="0"/>
              <a:t>之间，</a:t>
            </a:r>
            <a:r>
              <a:rPr lang="zh-CN" altLang="en-US" sz="2000" b="1" dirty="0" smtClean="0"/>
              <a:t>佛罗伦萨乌菲齐美术馆，木板蛋彩画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10379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四、兴起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28800"/>
            <a:ext cx="7772400" cy="4896544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先驱</a:t>
            </a:r>
            <a:endParaRPr lang="en-US" altLang="zh-CN" dirty="0"/>
          </a:p>
          <a:p>
            <a:pPr lvl="1"/>
            <a:r>
              <a:rPr lang="zh-CN" altLang="en-US" dirty="0"/>
              <a:t>文学：佛罗伦萨三杰</a:t>
            </a:r>
            <a:endParaRPr lang="en-US" altLang="zh-CN" dirty="0"/>
          </a:p>
          <a:p>
            <a:pPr lvl="2"/>
            <a:r>
              <a:rPr lang="zh-CN" altLang="en-US" dirty="0"/>
              <a:t>但丁（</a:t>
            </a:r>
            <a:r>
              <a:rPr lang="en-US" altLang="zh-CN" dirty="0"/>
              <a:t>1265</a:t>
            </a:r>
            <a:r>
              <a:rPr lang="zh-CN" altLang="en-US" dirty="0"/>
              <a:t>年</a:t>
            </a:r>
            <a:r>
              <a:rPr lang="en-US" altLang="zh-CN" dirty="0"/>
              <a:t>-1321</a:t>
            </a:r>
            <a:r>
              <a:rPr lang="zh-CN" altLang="en-US" dirty="0"/>
              <a:t>年）、彼特拉克（</a:t>
            </a:r>
            <a:r>
              <a:rPr lang="en-US" altLang="zh-CN" dirty="0"/>
              <a:t>1304</a:t>
            </a:r>
            <a:r>
              <a:rPr lang="zh-CN" altLang="en-US" dirty="0"/>
              <a:t>年</a:t>
            </a:r>
            <a:r>
              <a:rPr lang="en-US" altLang="zh-CN" dirty="0"/>
              <a:t>-1374</a:t>
            </a:r>
            <a:r>
              <a:rPr lang="zh-CN" altLang="en-US" dirty="0"/>
              <a:t>年）、薄伽丘（</a:t>
            </a:r>
            <a:r>
              <a:rPr lang="en-US" altLang="zh-CN" dirty="0"/>
              <a:t>1313</a:t>
            </a:r>
            <a:r>
              <a:rPr lang="zh-CN" altLang="en-US" dirty="0"/>
              <a:t>年</a:t>
            </a:r>
            <a:r>
              <a:rPr lang="en-US" altLang="zh-CN" dirty="0"/>
              <a:t>-1375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1"/>
            <a:r>
              <a:rPr lang="zh-CN" altLang="en-US" dirty="0"/>
              <a:t>绘画：</a:t>
            </a:r>
            <a:endParaRPr lang="en-US" altLang="zh-CN" dirty="0"/>
          </a:p>
          <a:p>
            <a:pPr lvl="2"/>
            <a:r>
              <a:rPr lang="zh-CN" altLang="en-US" dirty="0"/>
              <a:t>乔托（</a:t>
            </a:r>
            <a:r>
              <a:rPr lang="en-US" altLang="zh-CN" dirty="0"/>
              <a:t>1267</a:t>
            </a:r>
            <a:r>
              <a:rPr lang="zh-CN" altLang="en-US" dirty="0"/>
              <a:t>年</a:t>
            </a:r>
            <a:r>
              <a:rPr lang="en-US" altLang="zh-CN" dirty="0"/>
              <a:t>-1337</a:t>
            </a:r>
            <a:r>
              <a:rPr lang="zh-CN" altLang="en-US" dirty="0"/>
              <a:t>年）、马萨乔（ </a:t>
            </a:r>
            <a:r>
              <a:rPr lang="en-US" altLang="zh-CN" dirty="0"/>
              <a:t>1401</a:t>
            </a:r>
            <a:r>
              <a:rPr lang="zh-CN" altLang="en-US" dirty="0"/>
              <a:t>年</a:t>
            </a:r>
            <a:r>
              <a:rPr lang="en-US" altLang="zh-CN" dirty="0"/>
              <a:t>-1428</a:t>
            </a:r>
            <a:r>
              <a:rPr lang="zh-CN" altLang="en-US" dirty="0"/>
              <a:t>年</a:t>
            </a:r>
            <a:r>
              <a:rPr lang="en-US" altLang="zh-CN" dirty="0"/>
              <a:t> 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 smtClean="0"/>
              <a:t>标志性事件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佛罗伦萨圣母百花大教堂</a:t>
            </a:r>
            <a:r>
              <a:rPr lang="zh-CN" altLang="en-US" dirty="0"/>
              <a:t>洗礼堂铜门竞标（</a:t>
            </a:r>
            <a:r>
              <a:rPr lang="en-US" altLang="zh-CN" dirty="0"/>
              <a:t>1401</a:t>
            </a:r>
            <a:r>
              <a:rPr lang="zh-CN" altLang="en-US" dirty="0"/>
              <a:t>年）</a:t>
            </a:r>
            <a:endParaRPr lang="en-US" altLang="zh-CN" dirty="0"/>
          </a:p>
          <a:p>
            <a:pPr lvl="2"/>
            <a:r>
              <a:rPr lang="zh-CN" altLang="en-US" dirty="0"/>
              <a:t>吉贝尔蒂</a:t>
            </a:r>
            <a:r>
              <a:rPr lang="en-US" altLang="zh-CN" dirty="0"/>
              <a:t>V.S.</a:t>
            </a:r>
            <a:r>
              <a:rPr lang="zh-CN" altLang="en-US" dirty="0"/>
              <a:t>布鲁内莱斯基</a:t>
            </a:r>
            <a:endParaRPr lang="en-US" altLang="zh-CN" dirty="0"/>
          </a:p>
          <a:p>
            <a:pPr lvl="2"/>
            <a:r>
              <a:rPr lang="zh-CN" altLang="en-US" dirty="0"/>
              <a:t>布鲁内莱斯基愤而出走罗马考察古迹</a:t>
            </a:r>
            <a:endParaRPr lang="en-US" altLang="zh-CN" dirty="0"/>
          </a:p>
          <a:p>
            <a:pPr lvl="2"/>
            <a:r>
              <a:rPr lang="zh-CN" altLang="en-US" dirty="0"/>
              <a:t>意大利文艺市场的繁荣与竞争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57" y="26292"/>
            <a:ext cx="3609943" cy="239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57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五、文艺复兴三杰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莱昂纳多</a:t>
            </a:r>
            <a:r>
              <a:rPr lang="en-US" altLang="zh-CN" dirty="0"/>
              <a:t>·</a:t>
            </a:r>
            <a:r>
              <a:rPr lang="zh-CN" altLang="en-US" dirty="0"/>
              <a:t>迪</a:t>
            </a:r>
            <a:r>
              <a:rPr lang="en-US" altLang="zh-CN" dirty="0"/>
              <a:t>·</a:t>
            </a:r>
            <a:r>
              <a:rPr lang="zh-CN" altLang="en-US" dirty="0"/>
              <a:t>皮耶罗</a:t>
            </a:r>
            <a:r>
              <a:rPr lang="en-US" altLang="zh-CN" dirty="0"/>
              <a:t>·</a:t>
            </a:r>
            <a:r>
              <a:rPr lang="zh-CN" altLang="en-US" dirty="0"/>
              <a:t>达</a:t>
            </a:r>
            <a:r>
              <a:rPr lang="en-US" altLang="zh-CN" dirty="0"/>
              <a:t>·</a:t>
            </a:r>
            <a:r>
              <a:rPr lang="zh-CN" altLang="en-US" dirty="0"/>
              <a:t>芬奇（</a:t>
            </a:r>
            <a:r>
              <a:rPr lang="en-US" altLang="zh-CN" dirty="0" smtClean="0"/>
              <a:t>1452-1519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endParaRPr lang="en-US" altLang="zh-CN" dirty="0" smtClean="0"/>
          </a:p>
          <a:p>
            <a:r>
              <a:rPr lang="zh-CN" altLang="en-US" dirty="0" smtClean="0"/>
              <a:t>拉斐尔</a:t>
            </a:r>
            <a:r>
              <a:rPr lang="en-US" altLang="zh-CN" dirty="0"/>
              <a:t>·</a:t>
            </a:r>
            <a:r>
              <a:rPr lang="zh-CN" altLang="en-US" dirty="0"/>
              <a:t>桑西（ </a:t>
            </a:r>
            <a:r>
              <a:rPr lang="en-US" altLang="zh-CN" dirty="0"/>
              <a:t>1483 </a:t>
            </a:r>
            <a:r>
              <a:rPr lang="en-US" altLang="zh-CN" dirty="0" smtClean="0"/>
              <a:t>-1520</a:t>
            </a:r>
            <a:r>
              <a:rPr lang="zh-CN" altLang="en-US" dirty="0" smtClean="0"/>
              <a:t> </a:t>
            </a:r>
            <a:r>
              <a:rPr lang="zh-CN" altLang="en-US" dirty="0"/>
              <a:t>）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米开朗基罗</a:t>
            </a:r>
            <a:r>
              <a:rPr lang="en-US" altLang="zh-CN" dirty="0"/>
              <a:t>·</a:t>
            </a:r>
            <a:r>
              <a:rPr lang="zh-CN" altLang="en-US" dirty="0"/>
              <a:t>迪</a:t>
            </a:r>
            <a:r>
              <a:rPr lang="en-US" altLang="zh-CN" dirty="0"/>
              <a:t>·</a:t>
            </a:r>
            <a:r>
              <a:rPr lang="zh-CN" altLang="en-US" dirty="0"/>
              <a:t>洛多维科</a:t>
            </a:r>
            <a:r>
              <a:rPr lang="en-US" altLang="zh-CN" dirty="0"/>
              <a:t>·</a:t>
            </a:r>
            <a:r>
              <a:rPr lang="zh-CN" altLang="en-US" dirty="0"/>
              <a:t>博那罗蒂</a:t>
            </a:r>
            <a:r>
              <a:rPr lang="en-US" altLang="zh-CN" dirty="0"/>
              <a:t>·</a:t>
            </a:r>
            <a:r>
              <a:rPr lang="zh-CN" altLang="en-US" dirty="0"/>
              <a:t>西蒙尼（</a:t>
            </a:r>
            <a:r>
              <a:rPr lang="en-US" altLang="zh-CN" dirty="0" smtClean="0"/>
              <a:t>1475-1564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596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穿越">
  <a:themeElements>
    <a:clrScheme name="穿越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穿越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穿越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1898</TotalTime>
  <Words>793</Words>
  <Application>Microsoft Office PowerPoint</Application>
  <PresentationFormat>全屏显示(4:3)</PresentationFormat>
  <Paragraphs>112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等线</vt:lpstr>
      <vt:lpstr>华文楷体</vt:lpstr>
      <vt:lpstr>宋体</vt:lpstr>
      <vt:lpstr>Consolas</vt:lpstr>
      <vt:lpstr>Corbel</vt:lpstr>
      <vt:lpstr>Wingdings</vt:lpstr>
      <vt:lpstr>Wingdings 2</vt:lpstr>
      <vt:lpstr>Wingdings 3</vt:lpstr>
      <vt:lpstr>穿越</vt:lpstr>
      <vt:lpstr>全球史 第九讲 文艺复兴</vt:lpstr>
      <vt:lpstr>一、文艺复兴的本质</vt:lpstr>
      <vt:lpstr>二、文艺复兴的背景</vt:lpstr>
      <vt:lpstr>二、文艺复兴的背景</vt:lpstr>
      <vt:lpstr>三、文艺复兴的特征 </vt:lpstr>
      <vt:lpstr>PowerPoint 演示文稿</vt:lpstr>
      <vt:lpstr>PowerPoint 演示文稿</vt:lpstr>
      <vt:lpstr>四、兴起</vt:lpstr>
      <vt:lpstr>五、文艺复兴三杰</vt:lpstr>
      <vt:lpstr>PowerPoint 演示文稿</vt:lpstr>
      <vt:lpstr>PowerPoint 演示文稿</vt:lpstr>
      <vt:lpstr>PowerPoint 演示文稿</vt:lpstr>
      <vt:lpstr>六、艺术与科技的联盟 </vt:lpstr>
      <vt:lpstr>PowerPoint 演示文稿</vt:lpstr>
      <vt:lpstr>七、达·芬奇的成就</vt:lpstr>
      <vt:lpstr>七、达·芬奇的成就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八、文艺复兴时代的其他成就</vt:lpstr>
      <vt:lpstr>九、文艺复兴的落幕</vt:lpstr>
    </vt:vector>
  </TitlesOfParts>
  <Company>Founder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物理学与人类文明 第五讲 文艺复兴</dc:title>
  <dc:creator>Jean</dc:creator>
  <cp:lastModifiedBy>苏湛</cp:lastModifiedBy>
  <cp:revision>124</cp:revision>
  <dcterms:created xsi:type="dcterms:W3CDTF">2016-04-19T22:14:45Z</dcterms:created>
  <dcterms:modified xsi:type="dcterms:W3CDTF">2020-03-22T20:05:52Z</dcterms:modified>
</cp:coreProperties>
</file>

<file path=docProps/thumbnail.jpeg>
</file>